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5"/>
  </p:notesMasterIdLst>
  <p:sldIdLst>
    <p:sldId id="256" r:id="rId2"/>
    <p:sldId id="304" r:id="rId3"/>
    <p:sldId id="312" r:id="rId4"/>
    <p:sldId id="307" r:id="rId5"/>
    <p:sldId id="297" r:id="rId6"/>
    <p:sldId id="302" r:id="rId7"/>
    <p:sldId id="299" r:id="rId8"/>
    <p:sldId id="311" r:id="rId9"/>
    <p:sldId id="303" r:id="rId10"/>
    <p:sldId id="310" r:id="rId11"/>
    <p:sldId id="295" r:id="rId12"/>
    <p:sldId id="309" r:id="rId13"/>
    <p:sldId id="270" r:id="rId14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DEBE3-0E0F-49F6-A226-204EEA988844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E17C-9CC2-4085-B2EC-C34F78747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3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DBA-448C-4A87-BEA4-933E55986CC4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D732-3099-4D98-8DB1-CCCACB6FDDF6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892F-5BF5-4AD9-8396-798DD780AAB2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FB03-A118-4B0C-9DD9-B02A4FD27814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DB01-14AA-4417-8328-41EFC48B8FA1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BAB-8FCD-432C-BACB-23CA2A52A5D6}" type="datetime1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8363-37BE-4818-9169-7A72029AB201}" type="datetime1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1165-F256-4520-9DC6-5D3B743704FE}" type="datetime1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47DE-4F8E-45EF-AC11-E9B4BC9B450C}" type="datetime1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BF24-470B-4E4B-896A-BF95B3B32FCC}" type="datetime1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176C-37BD-4737-805F-AAB695E7B3A1}" type="datetime1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5896-4A49-4BC4-BDD0-AFF2BFA950B0}" type="datetime1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urfu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t.urfu.ru/ru/" TargetMode="External"/><Relationship Id="rId4" Type="http://schemas.openxmlformats.org/officeDocument/2006/relationships/hyperlink" Target="http://dit.urfu.ru/hel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338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42926" y="3305501"/>
            <a:ext cx="8865103" cy="20378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ru-RU" sz="35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</a:t>
            </a:r>
            <a:r>
              <a:rPr lang="ru-RU" sz="3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sz="35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</a:t>
            </a:r>
            <a:endParaRPr lang="ru-RU" sz="3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35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8145" y="4139738"/>
            <a:ext cx="8711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27" y="1098834"/>
            <a:ext cx="10058400" cy="57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753" y="126157"/>
            <a:ext cx="93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автоматизированная </a:t>
            </a: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обработка распоряжений о назначении выплат </a:t>
            </a:r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обучающимся</a:t>
            </a:r>
            <a:endParaRPr lang="ru-RU" sz="2000" b="1" cap="all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03569" y="1555261"/>
            <a:ext cx="103710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системе «ЕИСУ University» организованы </a:t>
            </a:r>
            <a:r>
              <a:rPr lang="ru-RU" b="1" dirty="0" smtClean="0"/>
              <a:t>процессы</a:t>
            </a:r>
            <a:r>
              <a:rPr lang="ru-RU" b="1" dirty="0"/>
              <a:t>:</a:t>
            </a:r>
          </a:p>
          <a:p>
            <a:r>
              <a:rPr lang="ru-RU" dirty="0"/>
              <a:t>- </a:t>
            </a:r>
            <a:r>
              <a:rPr lang="ru-RU" u="sng" dirty="0"/>
              <a:t>с</a:t>
            </a:r>
            <a:r>
              <a:rPr lang="ru-RU" u="sng" dirty="0" smtClean="0"/>
              <a:t>оздание</a:t>
            </a:r>
            <a:r>
              <a:rPr lang="ru-RU" dirty="0" smtClean="0"/>
              <a:t> распоряжения;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/>
              <a:t>п</a:t>
            </a:r>
            <a:r>
              <a:rPr lang="ru-RU" u="sng" dirty="0" smtClean="0"/>
              <a:t>роведение </a:t>
            </a:r>
            <a:r>
              <a:rPr lang="ru-RU" dirty="0"/>
              <a:t>распоряжения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получение из «1С» итоговых реквизитов </a:t>
            </a:r>
            <a:r>
              <a:rPr lang="ru-RU" dirty="0" smtClean="0"/>
              <a:t>распоряжения </a:t>
            </a:r>
            <a:r>
              <a:rPr lang="ru-RU" dirty="0"/>
              <a:t>(регистрационный номер и дата утверждения);</a:t>
            </a:r>
          </a:p>
          <a:p>
            <a:r>
              <a:rPr lang="ru-RU" dirty="0"/>
              <a:t>- получение из «1С» ссылки на итоговый файл для печати бумажной формы документа;</a:t>
            </a:r>
          </a:p>
          <a:p>
            <a:r>
              <a:rPr lang="ru-RU" b="1" dirty="0"/>
              <a:t>В системе «1С» организованы </a:t>
            </a:r>
            <a:r>
              <a:rPr lang="ru-RU" b="1" dirty="0" smtClean="0"/>
              <a:t>процессы</a:t>
            </a:r>
            <a:r>
              <a:rPr lang="ru-RU" b="1" dirty="0"/>
              <a:t>:</a:t>
            </a:r>
          </a:p>
          <a:p>
            <a:r>
              <a:rPr lang="ru-RU" dirty="0"/>
              <a:t>- автоматическая регистрация документа «Распоряжение» после выгрузки документа в «1С»;</a:t>
            </a:r>
          </a:p>
          <a:p>
            <a:r>
              <a:rPr lang="ru-RU" dirty="0"/>
              <a:t>- </a:t>
            </a:r>
            <a:r>
              <a:rPr lang="ru-RU" u="sng" dirty="0"/>
              <a:t>проверка</a:t>
            </a:r>
            <a:r>
              <a:rPr lang="ru-RU" dirty="0"/>
              <a:t> проекта распоряжения </a:t>
            </a:r>
            <a:r>
              <a:rPr lang="ru-RU" dirty="0" smtClean="0"/>
              <a:t>сотрудником стипендиального отдела;</a:t>
            </a:r>
            <a:endParaRPr lang="ru-RU" dirty="0"/>
          </a:p>
          <a:p>
            <a:r>
              <a:rPr lang="ru-RU" dirty="0"/>
              <a:t>- </a:t>
            </a:r>
            <a:r>
              <a:rPr lang="ru-RU" u="sng" dirty="0"/>
              <a:t>согласование</a:t>
            </a:r>
            <a:r>
              <a:rPr lang="ru-RU" dirty="0"/>
              <a:t> документа «Распоряжение» согласующими согласно маршруту согласования;</a:t>
            </a:r>
          </a:p>
          <a:p>
            <a:r>
              <a:rPr lang="ru-RU" dirty="0"/>
              <a:t>- отправка уведомления инициатору на корпоративную почту об отказе согласования на любом этапе.</a:t>
            </a:r>
          </a:p>
          <a:p>
            <a:r>
              <a:rPr lang="ru-RU" dirty="0"/>
              <a:t>- утверждение (</a:t>
            </a:r>
            <a:r>
              <a:rPr lang="ru-RU" u="sng" dirty="0"/>
              <a:t>подписание</a:t>
            </a:r>
            <a:r>
              <a:rPr lang="ru-RU" dirty="0"/>
              <a:t>) документа «Распоряжение»; </a:t>
            </a:r>
          </a:p>
          <a:p>
            <a:r>
              <a:rPr lang="ru-RU" dirty="0"/>
              <a:t>- отправка в «ЕИСУ University» итоговых реквизитов документа «Распоряжение» (регистрационный номер и дата утверждения);</a:t>
            </a:r>
          </a:p>
          <a:p>
            <a:r>
              <a:rPr lang="ru-RU" dirty="0"/>
              <a:t>- отправка в «ЕИСУ University» ссылки на итоговый файл для печати бумажной формы документа;</a:t>
            </a:r>
          </a:p>
          <a:p>
            <a:r>
              <a:rPr lang="ru-RU" dirty="0"/>
              <a:t>- </a:t>
            </a:r>
            <a:r>
              <a:rPr lang="ru-RU" u="sng" dirty="0" smtClean="0"/>
              <a:t>назначение</a:t>
            </a:r>
            <a:r>
              <a:rPr lang="ru-RU" dirty="0" smtClean="0"/>
              <a:t> выплат студентам.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6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назначении выплат </a:t>
            </a:r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обучающимся</a:t>
            </a:r>
            <a:endParaRPr lang="ru-RU" sz="2000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3101" y="1531815"/>
            <a:ext cx="106823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/>
              <a:t>Если стипендиальный отдел в проведенном распоряжении выплат обнаружил неточности и отправил на доработку, необходимо:</a:t>
            </a: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/>
              <a:t>Данное распоряжение в </a:t>
            </a:r>
            <a:r>
              <a:rPr lang="en-US" sz="2600" dirty="0"/>
              <a:t>UNI</a:t>
            </a:r>
            <a:r>
              <a:rPr lang="ru-RU" sz="2600" dirty="0"/>
              <a:t> откатить и удалить (для этого из 1С должен прийти статус «Отклонено</a:t>
            </a:r>
            <a:r>
              <a:rPr lang="ru-RU" sz="2600" dirty="0" smtClean="0"/>
              <a:t>»);</a:t>
            </a: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ru-RU" sz="2600" dirty="0"/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/>
              <a:t>Внести изменения в распределение стипендии</a:t>
            </a:r>
            <a:r>
              <a:rPr lang="ru-RU" sz="2600" dirty="0" smtClean="0"/>
              <a:t>;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ru-RU" sz="2600" dirty="0"/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600" dirty="0"/>
              <a:t>Создать новое распоряжение и провести его.</a:t>
            </a:r>
          </a:p>
        </p:txBody>
      </p:sp>
    </p:spTree>
    <p:extLst>
      <p:ext uri="{BB962C8B-B14F-4D97-AF65-F5344CB8AC3E}">
        <p14:creationId xmlns:p14="http://schemas.microsoft.com/office/powerpoint/2010/main" val="39869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6167" y="1662545"/>
            <a:ext cx="862029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br>
              <a:rPr lang="ru-RU" sz="25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Отдел технической поддержки пользователей,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тел</a:t>
            </a:r>
            <a:r>
              <a:rPr lang="ru-RU" i="1" dirty="0"/>
              <a:t>. </a:t>
            </a:r>
            <a:r>
              <a:rPr lang="ru-RU" b="1" i="1" dirty="0"/>
              <a:t>227-20-70</a:t>
            </a:r>
            <a:r>
              <a:rPr lang="ru-RU" i="1" dirty="0"/>
              <a:t>,  e-mail: </a:t>
            </a:r>
            <a:r>
              <a:rPr lang="ru-RU" i="1" dirty="0">
                <a:hlinkClick r:id="rId3"/>
              </a:rPr>
              <a:t>support@urfu.ru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hlinkClick r:id="rId4"/>
              </a:rPr>
              <a:t>Онлайн-запрос в техподдержку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en-US" dirty="0" smtClean="0"/>
          </a:p>
          <a:p>
            <a:pPr algn="ctr"/>
            <a:endParaRPr lang="en-US"/>
          </a:p>
          <a:p>
            <a:pPr algn="ctr"/>
            <a:r>
              <a:rPr lang="ru-RU" smtClean="0"/>
              <a:t>Дирекция </a:t>
            </a:r>
            <a:r>
              <a:rPr lang="ru-RU" dirty="0"/>
              <a:t>информационных технологий</a:t>
            </a:r>
          </a:p>
          <a:p>
            <a:pPr algn="ctr"/>
            <a:r>
              <a:rPr lang="en-US" dirty="0">
                <a:hlinkClick r:id="rId5"/>
              </a:rPr>
              <a:t>https://dit.urfu.ru/ru/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Назначение </a:t>
            </a: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0155" y="1447988"/>
            <a:ext cx="11435379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600" dirty="0"/>
              <a:t>Повестка семинара: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600" dirty="0"/>
              <a:t> 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sz="2600" dirty="0" smtClean="0"/>
              <a:t>Назначение </a:t>
            </a:r>
            <a:r>
              <a:rPr lang="ru-RU" sz="2600" dirty="0"/>
              <a:t>материальной поддержки студентам и аспирантам по институтам в  ЕИСУ «University» . Лыткина С.В., Пономарёва Д.А</a:t>
            </a:r>
            <a:r>
              <a:rPr lang="ru-RU" sz="2600" dirty="0" smtClean="0"/>
              <a:t>.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/>
            </a:pPr>
            <a:endParaRPr lang="ru-RU" sz="2600" dirty="0"/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 startAt="2"/>
            </a:pPr>
            <a:r>
              <a:rPr lang="ru-RU" sz="2600" dirty="0" smtClean="0"/>
              <a:t>Согласование </a:t>
            </a:r>
            <a:r>
              <a:rPr lang="ru-RU" sz="2600" dirty="0"/>
              <a:t>распоряжений о назначении выплат в 1С. Васильева В.К</a:t>
            </a:r>
            <a:r>
              <a:rPr lang="ru-RU" sz="2600" dirty="0" smtClean="0"/>
              <a:t>.</a:t>
            </a: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AutoNum type="arabicPeriod" startAt="2"/>
            </a:pPr>
            <a:endParaRPr lang="ru-RU" sz="26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600" dirty="0"/>
              <a:t>3.       Разное.</a:t>
            </a:r>
          </a:p>
        </p:txBody>
      </p:sp>
    </p:spTree>
    <p:extLst>
      <p:ext uri="{BB962C8B-B14F-4D97-AF65-F5344CB8AC3E}">
        <p14:creationId xmlns:p14="http://schemas.microsoft.com/office/powerpoint/2010/main" val="37202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Назначение </a:t>
            </a: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6367" y="1333948"/>
            <a:ext cx="11435379" cy="515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Создать </a:t>
            </a:r>
            <a:r>
              <a:rPr lang="ru-RU" sz="2600" dirty="0"/>
              <a:t>распределение </a:t>
            </a:r>
            <a:r>
              <a:rPr lang="ru-RU" sz="2600" dirty="0" smtClean="0"/>
              <a:t>выплат. </a:t>
            </a:r>
            <a:r>
              <a:rPr lang="ru-RU" sz="2600" dirty="0"/>
              <a:t>Настроить форму обучения, основу освоения, </a:t>
            </a:r>
            <a:r>
              <a:rPr lang="ru-RU" sz="2600" dirty="0" smtClean="0"/>
              <a:t>состояния студентов.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6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Назначить материальную поддержку на </a:t>
            </a:r>
            <a:r>
              <a:rPr lang="ru-RU" sz="2600" dirty="0"/>
              <a:t>вкладке </a:t>
            </a:r>
            <a:r>
              <a:rPr lang="ru-RU" sz="2600" dirty="0" smtClean="0"/>
              <a:t>«Выплаты по студентам», указав сумму и период.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6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Создать распоряжение.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6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Распечатать и проверить сумму и периоды.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6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600" dirty="0" smtClean="0"/>
              <a:t>Провести распоряжение.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9327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  <a:p>
            <a:endParaRPr lang="ru-RU" sz="2000" b="1" cap="all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65" y="1118879"/>
            <a:ext cx="9146488" cy="50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25600"/>
            <a:ext cx="10386646" cy="37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4" y="1486610"/>
            <a:ext cx="10825731" cy="47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06" y="1107951"/>
            <a:ext cx="8975042" cy="4064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09" y="4315083"/>
            <a:ext cx="4621394" cy="22238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2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0015" y="118335"/>
            <a:ext cx="932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материальной поддержки обучающимся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1120223"/>
            <a:ext cx="10058400" cy="54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0"/>
          <a:stretch/>
        </p:blipFill>
        <p:spPr>
          <a:xfrm>
            <a:off x="603100" y="319559"/>
            <a:ext cx="1342931" cy="434420"/>
          </a:xfrm>
        </p:spPr>
      </p:pic>
      <p:sp>
        <p:nvSpPr>
          <p:cNvPr id="3" name="Прямоугольник 2"/>
          <p:cNvSpPr/>
          <p:nvPr/>
        </p:nvSpPr>
        <p:spPr>
          <a:xfrm flipV="1">
            <a:off x="925620" y="920165"/>
            <a:ext cx="10865327" cy="21600"/>
          </a:xfrm>
          <a:prstGeom prst="rect">
            <a:avLst/>
          </a:prstGeom>
          <a:solidFill>
            <a:srgbClr val="E20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4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9" y="211014"/>
            <a:ext cx="1008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Список </a:t>
            </a: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оснований распоряжений по выплатам стипендий</a:t>
            </a:r>
          </a:p>
          <a:p>
            <a:endParaRPr lang="ru-RU" sz="2000" b="1" cap="all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t>9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23" y="1345223"/>
            <a:ext cx="8162452" cy="51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</TotalTime>
  <Words>354</Words>
  <Application>Microsoft Office PowerPoint</Application>
  <PresentationFormat>Широкоэкранный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user</cp:lastModifiedBy>
  <cp:revision>208</cp:revision>
  <cp:lastPrinted>2022-02-01T03:26:18Z</cp:lastPrinted>
  <dcterms:created xsi:type="dcterms:W3CDTF">2019-05-31T06:38:44Z</dcterms:created>
  <dcterms:modified xsi:type="dcterms:W3CDTF">2022-09-23T06:49:22Z</dcterms:modified>
</cp:coreProperties>
</file>